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E1A8B-E9AA-402D-83EC-BFF3F8F575C3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064CF-5C50-4D8E-A9D0-60A0C2E2013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384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064CF-5C50-4D8E-A9D0-60A0C2E20136}" type="slidenum">
              <a:rPr lang="pt-BR" smtClean="0"/>
              <a:t>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1E52-9AAD-4E8E-A56E-3DD5B29D61D8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2BEE-502E-4177-A277-73981CAF44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1E52-9AAD-4E8E-A56E-3DD5B29D61D8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2BEE-502E-4177-A277-73981CAF44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1E52-9AAD-4E8E-A56E-3DD5B29D61D8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2BEE-502E-4177-A277-73981CAF44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1E52-9AAD-4E8E-A56E-3DD5B29D61D8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2BEE-502E-4177-A277-73981CAF44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1E52-9AAD-4E8E-A56E-3DD5B29D61D8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2BEE-502E-4177-A277-73981CAF44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1E52-9AAD-4E8E-A56E-3DD5B29D61D8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2BEE-502E-4177-A277-73981CAF44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1E52-9AAD-4E8E-A56E-3DD5B29D61D8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2BEE-502E-4177-A277-73981CAF44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1E52-9AAD-4E8E-A56E-3DD5B29D61D8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2BEE-502E-4177-A277-73981CAF44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1E52-9AAD-4E8E-A56E-3DD5B29D61D8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2BEE-502E-4177-A277-73981CAF44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1E52-9AAD-4E8E-A56E-3DD5B29D61D8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2BEE-502E-4177-A277-73981CAF44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1E52-9AAD-4E8E-A56E-3DD5B29D61D8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2BEE-502E-4177-A277-73981CAF443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91E52-9AAD-4E8E-A56E-3DD5B29D61D8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12BEE-502E-4177-A277-73981CAF4435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6864" cy="1509267"/>
          </a:xfrm>
        </p:spPr>
        <p:txBody>
          <a:bodyPr>
            <a:normAutofit fontScale="90000"/>
          </a:bodyPr>
          <a:lstStyle/>
          <a:p>
            <a:r>
              <a:rPr lang="pt-BR" dirty="0" smtClean="0">
                <a:solidFill>
                  <a:srgbClr val="00B050"/>
                </a:solidFill>
                <a:latin typeface="Algerian" pitchFamily="82" charset="0"/>
              </a:rPr>
              <a:t>E.E.ZUMBI DOS PALMARES</a:t>
            </a:r>
            <a:br>
              <a:rPr lang="pt-BR" dirty="0" smtClean="0">
                <a:solidFill>
                  <a:srgbClr val="00B050"/>
                </a:solidFill>
                <a:latin typeface="Algerian" pitchFamily="82" charset="0"/>
              </a:rPr>
            </a:br>
            <a:r>
              <a:rPr lang="pt-BR" dirty="0" smtClean="0">
                <a:solidFill>
                  <a:srgbClr val="00B050"/>
                </a:solidFill>
                <a:latin typeface="Algerian" pitchFamily="82" charset="0"/>
              </a:rPr>
              <a:t>LUZIA BENTO SOARES</a:t>
            </a:r>
            <a:br>
              <a:rPr lang="pt-BR" dirty="0" smtClean="0">
                <a:solidFill>
                  <a:srgbClr val="00B050"/>
                </a:solidFill>
                <a:latin typeface="Algerian" pitchFamily="82" charset="0"/>
              </a:rPr>
            </a:br>
            <a:r>
              <a:rPr lang="pt-BR" dirty="0" smtClean="0">
                <a:solidFill>
                  <a:srgbClr val="C00000"/>
                </a:solidFill>
                <a:latin typeface="Algerian" pitchFamily="82" charset="0"/>
              </a:rPr>
              <a:t>TRABALHO (PEDRO DEMO 2000)</a:t>
            </a:r>
            <a:br>
              <a:rPr lang="pt-BR" dirty="0" smtClean="0">
                <a:solidFill>
                  <a:srgbClr val="C00000"/>
                </a:solidFill>
                <a:latin typeface="Algerian" pitchFamily="82" charset="0"/>
              </a:rPr>
            </a:br>
            <a:r>
              <a:rPr lang="pt-BR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itchFamily="82" charset="0"/>
              </a:rPr>
              <a:t>Metodologia</a:t>
            </a:r>
            <a:r>
              <a:rPr lang="pt-BR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itchFamily="82" charset="0"/>
              </a:rPr>
              <a:t/>
            </a:r>
            <a:br>
              <a:rPr lang="pt-BR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itchFamily="82" charset="0"/>
              </a:rPr>
            </a:br>
            <a:r>
              <a:rPr lang="pt-BR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itchFamily="82" charset="0"/>
              </a:rPr>
              <a:t> para quem quer aprender</a:t>
            </a:r>
            <a:endParaRPr lang="pt-BR" dirty="0">
              <a:solidFill>
                <a:srgbClr val="0070C0"/>
              </a:solidFill>
              <a:latin typeface="Algerian" pitchFamily="82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 flipV="1">
            <a:off x="1371600" y="7101408"/>
            <a:ext cx="6400800" cy="144016"/>
          </a:xfrm>
        </p:spPr>
        <p:txBody>
          <a:bodyPr>
            <a:normAutofit fontScale="25000" lnSpcReduction="20000"/>
          </a:bodyPr>
          <a:lstStyle/>
          <a:p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1358538" y="496389"/>
            <a:ext cx="586268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pt-BR" sz="2800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lgerian" pitchFamily="82" charset="0"/>
            </a:endParaRPr>
          </a:p>
          <a:p>
            <a:pPr algn="ctr"/>
            <a:r>
              <a:rPr lang="pt-BR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pt-B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lgerian" pitchFamily="82" charset="0"/>
              </a:rPr>
              <a:t>A arte de Aprender </a:t>
            </a:r>
            <a:r>
              <a:rPr lang="pt-BR" dirty="0" smtClean="0"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lgerian" pitchFamily="82" charset="0"/>
              </a:rPr>
              <a:t>e Estudar</a:t>
            </a:r>
            <a:br>
              <a:rPr lang="pt-BR" dirty="0" smtClean="0"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lgerian" pitchFamily="82" charset="0"/>
              </a:rPr>
            </a:br>
            <a:endParaRPr lang="pt-BR" dirty="0">
              <a:solidFill>
                <a:srgbClr val="FF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Algerian" pitchFamily="82" charset="0"/>
            </a:endParaRPr>
          </a:p>
        </p:txBody>
      </p:sp>
      <p:pic>
        <p:nvPicPr>
          <p:cNvPr id="7" name="Espaço Reservado para Conteúdo 6" descr="lu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67945" y="1196752"/>
            <a:ext cx="4536504" cy="4968552"/>
          </a:xfrm>
        </p:spPr>
      </p:pic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pt-BR" sz="2200" b="1" dirty="0" smtClean="0">
                <a:solidFill>
                  <a:srgbClr val="7030A0"/>
                </a:solidFill>
                <a:effectLst/>
                <a:latin typeface="Arial" charset="0"/>
              </a:rPr>
              <a:t>SOBRE COMO O ALUNO APRENDE</a:t>
            </a:r>
            <a:br>
              <a:rPr lang="pt-BR" sz="2200" b="1" dirty="0" smtClean="0">
                <a:solidFill>
                  <a:srgbClr val="7030A0"/>
                </a:solidFill>
                <a:effectLst/>
                <a:latin typeface="Arial" charset="0"/>
              </a:rPr>
            </a:br>
            <a:r>
              <a:rPr lang="pt-BR" sz="2200" b="1" dirty="0" smtClean="0">
                <a:solidFill>
                  <a:srgbClr val="7030A0"/>
                </a:solidFill>
                <a:effectLst/>
                <a:latin typeface="Arial" charset="0"/>
              </a:rPr>
              <a:t>( Pedro Demo </a:t>
            </a:r>
            <a:r>
              <a:rPr lang="pt-BR" sz="2200" b="1" dirty="0" smtClean="0">
                <a:solidFill>
                  <a:srgbClr val="7030A0"/>
                </a:solidFill>
                <a:effectLst/>
                <a:latin typeface="Arial" charset="0"/>
              </a:rPr>
              <a:t>2000</a:t>
            </a:r>
            <a:r>
              <a:rPr lang="pt-BR" sz="1800" b="0" dirty="0" smtClean="0">
                <a:solidFill>
                  <a:srgbClr val="7030A0"/>
                </a:solidFill>
                <a:effectLst/>
                <a:latin typeface="Arial" charset="0"/>
              </a:rPr>
              <a:t>)</a:t>
            </a:r>
            <a:endParaRPr lang="pt-BR" sz="1800" b="0" dirty="0" smtClean="0">
              <a:solidFill>
                <a:srgbClr val="7030A0"/>
              </a:solidFill>
              <a:effectLst/>
              <a:latin typeface="Arial" charset="0"/>
            </a:endParaRPr>
          </a:p>
          <a:p>
            <a:pPr algn="ctr"/>
            <a:endParaRPr lang="pt-BR" sz="1800" dirty="0">
              <a:solidFill>
                <a:srgbClr val="7030A0"/>
              </a:solidFill>
              <a:latin typeface="Arial" charset="0"/>
            </a:endParaRPr>
          </a:p>
          <a:p>
            <a:r>
              <a:rPr lang="pt-BR" sz="2200" dirty="0" smtClean="0">
                <a:latin typeface="Arial Black" pitchFamily="34" charset="0"/>
              </a:rPr>
              <a:t>O QUE É ESTUDAR</a:t>
            </a:r>
          </a:p>
          <a:p>
            <a:pPr algn="ctr"/>
            <a:r>
              <a:rPr lang="pt-BR" sz="2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 </a:t>
            </a:r>
            <a:r>
              <a:rPr lang="pt-BR" sz="71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         </a:t>
            </a:r>
            <a:r>
              <a:rPr lang="pt-BR" sz="104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?</a:t>
            </a:r>
          </a:p>
          <a:p>
            <a:pPr algn="ctr"/>
            <a:r>
              <a:rPr lang="pt-BR" sz="71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</a:t>
            </a:r>
          </a:p>
          <a:p>
            <a:endParaRPr lang="pt-BR" sz="1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83568" y="1340768"/>
            <a:ext cx="7992888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pt-BR" dirty="0"/>
              <a:t> </a:t>
            </a:r>
            <a:r>
              <a:rPr lang="pt-BR" b="1" dirty="0"/>
              <a:t>APRENDER É </a:t>
            </a:r>
            <a:r>
              <a:rPr lang="pt-BR" b="1" dirty="0" smtClean="0"/>
              <a:t>ESTUDAR.</a:t>
            </a:r>
          </a:p>
          <a:p>
            <a:pPr algn="ctr" fontAlgn="base"/>
            <a:endParaRPr lang="pt-BR" b="1" dirty="0"/>
          </a:p>
          <a:p>
            <a:pPr algn="just">
              <a:lnSpc>
                <a:spcPct val="150000"/>
              </a:lnSpc>
            </a:pPr>
            <a:r>
              <a:rPr lang="pt-BR" dirty="0" smtClean="0"/>
              <a:t>A Aprendizagem não e um trabalho de construção. A teoria </a:t>
            </a:r>
            <a:r>
              <a:rPr lang="pt-BR" dirty="0"/>
              <a:t>mostra isso hoje com grande convicção: o ser vivo é máquina </a:t>
            </a:r>
            <a:r>
              <a:rPr lang="pt-BR" dirty="0" err="1" smtClean="0"/>
              <a:t>autopoiética</a:t>
            </a:r>
            <a:r>
              <a:rPr lang="pt-BR" dirty="0" smtClean="0"/>
              <a:t> </a:t>
            </a:r>
            <a:r>
              <a:rPr lang="pt-BR" dirty="0"/>
              <a:t>, que funciona de dentro para fora, como sempre pensaram os </a:t>
            </a:r>
            <a:r>
              <a:rPr lang="pt-BR" dirty="0" smtClean="0"/>
              <a:t>educadores </a:t>
            </a:r>
            <a:r>
              <a:rPr lang="pt-BR" dirty="0"/>
              <a:t>Não temos da realidade externa um xérox na cabeça, uma reprodução fotográfica, mas uma reconstrução</a:t>
            </a:r>
            <a:r>
              <a:rPr lang="pt-BR" dirty="0" smtClean="0"/>
              <a:t>, </a:t>
            </a:r>
            <a:r>
              <a:rPr lang="pt-BR" dirty="0"/>
              <a:t>a mente humana não pode, a rigor, ser instruída, rebatendo o que se tem chamado, desde então, de </a:t>
            </a:r>
            <a:r>
              <a:rPr lang="pt-BR" dirty="0" err="1"/>
              <a:t>instrucionismo</a:t>
            </a:r>
            <a:r>
              <a:rPr lang="pt-BR" dirty="0"/>
              <a:t> (</a:t>
            </a:r>
            <a:r>
              <a:rPr lang="pt-BR" dirty="0" err="1"/>
              <a:t>Maturana</a:t>
            </a:r>
            <a:r>
              <a:rPr lang="pt-BR" dirty="0"/>
              <a:t>/Varela, 1994). A mente humana não só percebe significados, principalmente cria e recria </a:t>
            </a:r>
            <a:r>
              <a:rPr lang="pt-BR" dirty="0" smtClean="0"/>
              <a:t>significados.</a:t>
            </a:r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827584" y="980728"/>
            <a:ext cx="734481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400" b="1" dirty="0" smtClean="0"/>
              <a:t>      O </a:t>
            </a:r>
            <a:r>
              <a:rPr lang="pt-BR" sz="2400" b="1" dirty="0"/>
              <a:t>aluno tem papel </a:t>
            </a:r>
            <a:r>
              <a:rPr lang="pt-BR" sz="2400" b="1" dirty="0" smtClean="0"/>
              <a:t>ativo em  aprender e estudar:</a:t>
            </a:r>
          </a:p>
          <a:p>
            <a:pPr algn="just">
              <a:lnSpc>
                <a:spcPct val="150000"/>
              </a:lnSpc>
            </a:pPr>
            <a:r>
              <a:rPr lang="pt-BR" dirty="0" smtClean="0"/>
              <a:t>O </a:t>
            </a:r>
            <a:r>
              <a:rPr lang="pt-BR" dirty="0"/>
              <a:t>mestre não reparte </a:t>
            </a:r>
            <a:r>
              <a:rPr lang="pt-BR" dirty="0" smtClean="0"/>
              <a:t>conhecimento </a:t>
            </a:r>
            <a:r>
              <a:rPr lang="pt-BR" dirty="0"/>
              <a:t>entre os alunos, nem fica mais pobre de conhecimentos depois de cada aula, porque o aluno adquire por si mesmo </a:t>
            </a:r>
            <a:r>
              <a:rPr lang="pt-BR" dirty="0" smtClean="0"/>
              <a:t> o conhecimento </a:t>
            </a:r>
            <a:r>
              <a:rPr lang="pt-BR" dirty="0"/>
              <a:t>sob ajuda externa do mestre. Quem causa os frutos é principalmente a árvore, embora o faça sob a ação do agricultor, quem sara é principalmente o organismo do enfermo, embora sob a ajuda do médico e dos medicamentos; quem aprende é principalmente o aluno, embora sob a ação do mestre. Deve haver na planta, no enfermo e no aluno um princípio intrínseco, ativo, operante, capaz de produzir os efeitos da frutificação, da cura , da aprendizagem. A ação do agricultor, do médico e do mestre tem caráter de causa eficiente auxiliar, coadjuvante apenas. Quem dá frutos ou não é a árvore; quem sara ou não é o próprio organismo; quem aprende ou não é o próprio </a:t>
            </a:r>
            <a:r>
              <a:rPr lang="pt-BR" dirty="0" smtClean="0"/>
              <a:t>aluno.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14341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187624" y="476673"/>
            <a:ext cx="6840760" cy="5493812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dirty="0" smtClean="0"/>
              <a:t>Segundo (Demo 2000), os alunos </a:t>
            </a:r>
            <a:r>
              <a:rPr lang="pt-BR" dirty="0"/>
              <a:t>possuem o direito de estudar, quando lhes for possível. Por isso, este tipo de </a:t>
            </a:r>
            <a:r>
              <a:rPr lang="pt-BR" dirty="0" smtClean="0"/>
              <a:t>estudo </a:t>
            </a:r>
            <a:r>
              <a:rPr lang="pt-BR" dirty="0"/>
              <a:t>precisa ser visto com enorme cuidado e devoção. Não faz sentido aludir ao cansaço para encurtar o estudo, já que esta gente sofrida precisa tanto mais de bom </a:t>
            </a:r>
            <a:r>
              <a:rPr lang="pt-BR" dirty="0" smtClean="0"/>
              <a:t>estudo. Em </a:t>
            </a:r>
            <a:r>
              <a:rPr lang="pt-BR" dirty="0"/>
              <a:t>vez de serem submetidos a aulas infindáveis </a:t>
            </a:r>
            <a:r>
              <a:rPr lang="pt-BR" dirty="0" err="1"/>
              <a:t>instrucionistas</a:t>
            </a:r>
            <a:r>
              <a:rPr lang="pt-BR" dirty="0"/>
              <a:t>, seria muito mais inteligente usar o tempo para pesquisar e elaborar</a:t>
            </a:r>
            <a:r>
              <a:rPr lang="pt-BR" dirty="0" smtClean="0"/>
              <a:t>, </a:t>
            </a:r>
            <a:r>
              <a:rPr lang="pt-BR" dirty="0"/>
              <a:t>Não sabem aprender e, por decorrência, não fazem o aluno aprender. Leitura é parte integrante desse negócio. Professor precisa ler todo dia, como “pão nosso de cada dia”. Não é viável motivar o gosto pela leitura no aluno, se o professor não lê. Como este acredita que se aprende escutando aula, tomando nota e fazendo prova, leitura é atividade ociosa. </a:t>
            </a:r>
            <a:r>
              <a:rPr lang="pt-BR" dirty="0" smtClean="0"/>
              <a:t>professor </a:t>
            </a:r>
            <a:r>
              <a:rPr lang="pt-BR" dirty="0"/>
              <a:t>que não estuda, só pode dar aula! Não faz o aluno estudar, porque ele mesmo não sabe estudar.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9198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043608" y="692696"/>
            <a:ext cx="5814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pt-BR" dirty="0" smtClean="0">
                <a:solidFill>
                  <a:srgbClr val="7030A0"/>
                </a:solidFill>
                <a:latin typeface="Algerian" pitchFamily="82" charset="0"/>
              </a:rPr>
              <a:t>→</a:t>
            </a:r>
            <a:r>
              <a:rPr lang="pt-BR" dirty="0" smtClean="0">
                <a:solidFill>
                  <a:srgbClr val="FF0000"/>
                </a:solidFill>
              </a:rPr>
              <a:t>  PARA </a:t>
            </a:r>
            <a:r>
              <a:rPr lang="pt-BR" dirty="0">
                <a:solidFill>
                  <a:srgbClr val="FF0000"/>
                </a:solidFill>
              </a:rPr>
              <a:t>CONCLUIR:</a:t>
            </a:r>
          </a:p>
          <a:p>
            <a:pPr fontAlgn="base"/>
            <a:r>
              <a:rPr lang="pt-BR" dirty="0">
                <a:solidFill>
                  <a:srgbClr val="FF0000"/>
                </a:solidFill>
              </a:rPr>
              <a:t>O Brasil precisa estudar! Em especial seus professores</a:t>
            </a:r>
            <a:r>
              <a:rPr lang="pt-BR" dirty="0" smtClean="0">
                <a:solidFill>
                  <a:srgbClr val="FF0000"/>
                </a:solidFill>
              </a:rPr>
              <a:t>.</a:t>
            </a:r>
          </a:p>
          <a:p>
            <a:pPr fontAlgn="base"/>
            <a:endParaRPr lang="pt-BR" dirty="0">
              <a:solidFill>
                <a:srgbClr val="FF0000"/>
              </a:solidFill>
            </a:endParaRPr>
          </a:p>
          <a:p>
            <a:pPr fontAlgn="base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95536" y="2136339"/>
            <a:ext cx="646246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/>
              <a:t>Página do Prof. Moran: www.eca.usp.br/prof/moran/textosead.htm</a:t>
            </a:r>
          </a:p>
          <a:p>
            <a:r>
              <a:rPr lang="pt-BR" sz="2000" b="1" dirty="0"/>
              <a:t>Texto do </a:t>
            </a:r>
            <a:r>
              <a:rPr lang="pt-BR" sz="2000" b="1" dirty="0" err="1"/>
              <a:t>Ivonio</a:t>
            </a:r>
            <a:r>
              <a:rPr lang="pt-BR" sz="2000" b="1" dirty="0"/>
              <a:t> de Barros: </a:t>
            </a:r>
            <a:r>
              <a:rPr lang="pt-BR" sz="2000" b="1" dirty="0" smtClean="0"/>
              <a:t>(Pedro Demo 2000) www.intelecto.net/ead/ivoni</a:t>
            </a:r>
            <a:r>
              <a:rPr lang="pt-BR" dirty="0" smtClean="0"/>
              <a:t>o</a:t>
            </a:r>
            <a:endParaRPr lang="pt-BR" dirty="0"/>
          </a:p>
          <a:p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858254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400</Words>
  <Application>Microsoft Office PowerPoint</Application>
  <PresentationFormat>Apresentação na tela (4:3)</PresentationFormat>
  <Paragraphs>21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Tema do Office</vt:lpstr>
      <vt:lpstr>E.E.ZUMBI DOS PALMARES LUZIA BENTO SOARES TRABALHO (PEDRO DEMO 2000) Metodologia  para quem quer aprender</vt:lpstr>
      <vt:lpstr>A arte de Aprender e Estudar 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Escola</dc:creator>
  <cp:lastModifiedBy>Tania</cp:lastModifiedBy>
  <cp:revision>17</cp:revision>
  <dcterms:created xsi:type="dcterms:W3CDTF">2015-03-25T22:31:54Z</dcterms:created>
  <dcterms:modified xsi:type="dcterms:W3CDTF">2015-03-28T23:04:47Z</dcterms:modified>
</cp:coreProperties>
</file>